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CE94-84A7-4704-BE76-1426BCDC8852}" type="datetimeFigureOut">
              <a:rPr lang="en-US" smtClean="0"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17D3-BFB5-4C41-B572-F7C76C5A66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Microsoft_Office_Excel_97-2003_Worksheet1.xls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Microsoft_Office_Excel_97-2003_Worksheet2.xls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6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EECT111 Notes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Using </a:t>
            </a:r>
            <a:r>
              <a:rPr lang="en-US" dirty="0" err="1">
                <a:latin typeface="Calibri" pitchFamily="34" charset="0"/>
              </a:rPr>
              <a:t>MultiSim</a:t>
            </a:r>
            <a:r>
              <a:rPr lang="en-US" dirty="0">
                <a:latin typeface="Calibri" pitchFamily="34" charset="0"/>
              </a:rPr>
              <a:t>, Excel and hand calculations create a set of notes that show how to: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1.) Multiple resistors combine in series and parallel.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2.) By example calculate R</a:t>
            </a:r>
            <a:r>
              <a:rPr lang="en-US" baseline="-25000" dirty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I</a:t>
            </a:r>
            <a:r>
              <a:rPr lang="en-US" baseline="-25000" dirty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P</a:t>
            </a:r>
            <a:r>
              <a:rPr lang="en-US" baseline="-25000" dirty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and all the nodal voltages, branch currents and power</a:t>
            </a:r>
          </a:p>
          <a:p>
            <a:r>
              <a:rPr lang="en-US" dirty="0">
                <a:latin typeface="Calibri" pitchFamily="34" charset="0"/>
              </a:rPr>
              <a:t>      dissipation of a resistor network. 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3.) By example calculate the </a:t>
            </a:r>
            <a:r>
              <a:rPr lang="en-US" dirty="0" err="1">
                <a:latin typeface="Calibri" pitchFamily="34" charset="0"/>
              </a:rPr>
              <a:t>Thevenin</a:t>
            </a:r>
            <a:r>
              <a:rPr lang="en-US" dirty="0">
                <a:latin typeface="Calibri" pitchFamily="34" charset="0"/>
              </a:rPr>
              <a:t> Resistance and Voltage of a resistor network. 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4.) Multiple capacitors combine in series and parallel.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5.) Multiple inductors  combine in series and parallel.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6.) Using a simple RC circuit determine the</a:t>
            </a:r>
          </a:p>
          <a:p>
            <a:r>
              <a:rPr lang="en-US" dirty="0">
                <a:latin typeface="Calibri" pitchFamily="34" charset="0"/>
              </a:rPr>
              <a:t>  	a.) Time </a:t>
            </a:r>
            <a:r>
              <a:rPr lang="en-US" dirty="0" smtClean="0">
                <a:latin typeface="Calibri" pitchFamily="34" charset="0"/>
              </a:rPr>
              <a:t>Constant.  Create </a:t>
            </a:r>
            <a:r>
              <a:rPr lang="en-US" dirty="0">
                <a:latin typeface="Calibri" pitchFamily="34" charset="0"/>
              </a:rPr>
              <a:t>a graph that shows the RC time constant as a function </a:t>
            </a:r>
            <a:r>
              <a:rPr lang="en-US" dirty="0" smtClean="0">
                <a:latin typeface="Calibri" pitchFamily="34" charset="0"/>
              </a:rPr>
              <a:t>		of </a:t>
            </a:r>
            <a:r>
              <a:rPr lang="en-US" dirty="0">
                <a:latin typeface="Calibri" pitchFamily="34" charset="0"/>
              </a:rPr>
              <a:t>time</a:t>
            </a:r>
          </a:p>
          <a:p>
            <a:r>
              <a:rPr lang="en-US" dirty="0">
                <a:latin typeface="Calibri" pitchFamily="34" charset="0"/>
              </a:rPr>
              <a:t>     	b.) Determine X</a:t>
            </a:r>
            <a:r>
              <a:rPr lang="en-US" baseline="-25000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 at a fixed </a:t>
            </a:r>
            <a:r>
              <a:rPr lang="en-US" dirty="0" smtClean="0">
                <a:latin typeface="Calibri" pitchFamily="34" charset="0"/>
              </a:rPr>
              <a:t>frequency.  Create </a:t>
            </a:r>
            <a:r>
              <a:rPr lang="en-US" dirty="0">
                <a:latin typeface="Calibri" pitchFamily="34" charset="0"/>
              </a:rPr>
              <a:t>a graph that shows how X</a:t>
            </a:r>
            <a:r>
              <a:rPr lang="en-US" baseline="-25000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 changes </a:t>
            </a:r>
            <a:r>
              <a:rPr lang="en-US" dirty="0" smtClean="0">
                <a:latin typeface="Calibri" pitchFamily="34" charset="0"/>
              </a:rPr>
              <a:t>		as </a:t>
            </a:r>
            <a:r>
              <a:rPr lang="en-US" dirty="0">
                <a:latin typeface="Calibri" pitchFamily="34" charset="0"/>
              </a:rPr>
              <a:t>a function of </a:t>
            </a:r>
            <a:r>
              <a:rPr lang="en-US" dirty="0" smtClean="0">
                <a:latin typeface="Calibri" pitchFamily="34" charset="0"/>
              </a:rPr>
              <a:t>frequency</a:t>
            </a:r>
          </a:p>
          <a:p>
            <a:r>
              <a:rPr lang="en-US" dirty="0" smtClean="0">
                <a:latin typeface="Calibri" pitchFamily="34" charset="0"/>
              </a:rPr>
              <a:t>7.) Using a simple RL circuit determine the</a:t>
            </a:r>
          </a:p>
          <a:p>
            <a:r>
              <a:rPr lang="en-US" dirty="0" smtClean="0">
                <a:latin typeface="Calibri" pitchFamily="34" charset="0"/>
              </a:rPr>
              <a:t>  	a.) Time Constant</a:t>
            </a:r>
          </a:p>
          <a:p>
            <a:r>
              <a:rPr lang="en-US" dirty="0" smtClean="0">
                <a:latin typeface="Calibri" pitchFamily="34" charset="0"/>
              </a:rPr>
              <a:t>	b.) Create a graph that shows the RL time constant as a function of time</a:t>
            </a:r>
          </a:p>
          <a:p>
            <a:r>
              <a:rPr lang="en-US" dirty="0" smtClean="0">
                <a:latin typeface="Calibri" pitchFamily="34" charset="0"/>
              </a:rPr>
              <a:t>     	b.) Determine X</a:t>
            </a:r>
            <a:r>
              <a:rPr lang="en-US" baseline="-25000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 at a fixed frequency</a:t>
            </a:r>
          </a:p>
          <a:p>
            <a:r>
              <a:rPr lang="en-US" dirty="0" smtClean="0">
                <a:latin typeface="Calibri" pitchFamily="34" charset="0"/>
              </a:rPr>
              <a:t>	d.) Create a graph that shows how X</a:t>
            </a:r>
            <a:r>
              <a:rPr lang="en-US" baseline="-25000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 changes as a function of frequency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5b.) Three or more unequal inductors in parallel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838" y="1042654"/>
            <a:ext cx="5544324" cy="47726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5c.) Multiple equal value inductors in parallel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5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5668166" cy="53442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5d.) Two unequal value inductors in parallel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5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022" y="1137917"/>
            <a:ext cx="5591956" cy="4582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6a.)  RC Time Constant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6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344653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6b.) XC &amp; Capacitor Impedance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6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338" y="1995287"/>
            <a:ext cx="5363324" cy="2867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7</a:t>
            </a:r>
            <a:r>
              <a:rPr lang="en-US" dirty="0" smtClean="0">
                <a:latin typeface="Calibri" pitchFamily="34" charset="0"/>
              </a:rPr>
              <a:t>.) RL Time Constant &amp; XL &amp; Inductor Impedance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6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3858164" cy="1914792"/>
          </a:xfrm>
          <a:prstGeom prst="rect">
            <a:avLst/>
          </a:prstGeom>
        </p:spPr>
      </p:pic>
      <p:pic>
        <p:nvPicPr>
          <p:cNvPr id="5" name="Picture 4" descr="6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200400"/>
            <a:ext cx="5344271" cy="3057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Box 1"/>
          <p:cNvSpPr txBox="1">
            <a:spLocks noChangeArrowheads="1"/>
          </p:cNvSpPr>
          <p:nvPr/>
        </p:nvSpPr>
        <p:spPr bwMode="auto">
          <a:xfrm>
            <a:off x="0" y="0"/>
            <a:ext cx="260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EECT111 Notes - Resistors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71475" y="838200"/>
          <a:ext cx="2943225" cy="2867025"/>
        </p:xfrm>
        <a:graphic>
          <a:graphicData uri="http://schemas.openxmlformats.org/presentationml/2006/ole">
            <p:oleObj spid="_x0000_s1026" name="Worksheet" r:id="rId3" imgW="2943366" imgH="2866823" progId="Excel.Sheet.8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3419475" y="838200"/>
          <a:ext cx="4162425" cy="2867025"/>
        </p:xfrm>
        <a:graphic>
          <a:graphicData uri="http://schemas.openxmlformats.org/presentationml/2006/ole">
            <p:oleObj spid="_x0000_s1027" name="Worksheet" r:id="rId4" imgW="4162348" imgH="2866823" progId="Excel.Sheet.8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371475" y="3810000"/>
          <a:ext cx="4181475" cy="2867025"/>
        </p:xfrm>
        <a:graphic>
          <a:graphicData uri="http://schemas.openxmlformats.org/presentationml/2006/ole">
            <p:oleObj spid="_x0000_s1028" name="Worksheet" r:id="rId5" imgW="4181458" imgH="2866823" progId="Excel.Sheet.8">
              <p:embed/>
            </p:oleObj>
          </a:graphicData>
        </a:graphic>
      </p:graphicFrame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4638675" y="3810000"/>
          <a:ext cx="3438525" cy="2867025"/>
        </p:xfrm>
        <a:graphic>
          <a:graphicData uri="http://schemas.openxmlformats.org/presentationml/2006/ole">
            <p:oleObj spid="_x0000_s1029" name="Worksheet" r:id="rId6" imgW="3438603" imgH="2866823" progId="Excel.Sheet.8">
              <p:embed/>
            </p:oleObj>
          </a:graphicData>
        </a:graphic>
      </p:graphicFrame>
      <p:graphicFrame>
        <p:nvGraphicFramePr>
          <p:cNvPr id="1030" name="Object 14"/>
          <p:cNvGraphicFramePr>
            <a:graphicFrameLocks noChangeAspect="1"/>
          </p:cNvGraphicFramePr>
          <p:nvPr/>
        </p:nvGraphicFramePr>
        <p:xfrm>
          <a:off x="1895475" y="3200400"/>
          <a:ext cx="1143000" cy="223838"/>
        </p:xfrm>
        <a:graphic>
          <a:graphicData uri="http://schemas.openxmlformats.org/presentationml/2006/ole">
            <p:oleObj spid="_x0000_s1030" name="Equation" r:id="rId7" imgW="1168200" imgH="228600" progId="Equation.3">
              <p:embed/>
            </p:oleObj>
          </a:graphicData>
        </a:graphic>
      </p:graphicFrame>
      <p:graphicFrame>
        <p:nvGraphicFramePr>
          <p:cNvPr id="1031" name="Object 16"/>
          <p:cNvGraphicFramePr>
            <a:graphicFrameLocks noChangeAspect="1"/>
          </p:cNvGraphicFramePr>
          <p:nvPr/>
        </p:nvGraphicFramePr>
        <p:xfrm>
          <a:off x="3652838" y="5943600"/>
          <a:ext cx="631825" cy="415925"/>
        </p:xfrm>
        <a:graphic>
          <a:graphicData uri="http://schemas.openxmlformats.org/presentationml/2006/ole">
            <p:oleObj spid="_x0000_s1031" name="Equation" r:id="rId8" imgW="596880" imgH="393480" progId="Equation.3">
              <p:embed/>
            </p:oleObj>
          </a:graphicData>
        </a:graphic>
      </p:graphicFrame>
      <p:graphicFrame>
        <p:nvGraphicFramePr>
          <p:cNvPr id="1032" name="Object 2"/>
          <p:cNvGraphicFramePr>
            <a:graphicFrameLocks noChangeAspect="1"/>
          </p:cNvGraphicFramePr>
          <p:nvPr/>
        </p:nvGraphicFramePr>
        <p:xfrm>
          <a:off x="5248275" y="2667000"/>
          <a:ext cx="2057400" cy="768350"/>
        </p:xfrm>
        <a:graphic>
          <a:graphicData uri="http://schemas.openxmlformats.org/presentationml/2006/ole">
            <p:oleObj spid="_x0000_s1032" name="Equation" r:id="rId9" imgW="1866600" imgH="698400" progId="Equation.3">
              <p:embed/>
            </p:oleObj>
          </a:graphicData>
        </a:graphic>
      </p:graphicFrame>
      <p:graphicFrame>
        <p:nvGraphicFramePr>
          <p:cNvPr id="1033" name="Object 19"/>
          <p:cNvGraphicFramePr>
            <a:graphicFrameLocks noChangeAspect="1"/>
          </p:cNvGraphicFramePr>
          <p:nvPr/>
        </p:nvGraphicFramePr>
        <p:xfrm>
          <a:off x="6423025" y="5867400"/>
          <a:ext cx="1390650" cy="561975"/>
        </p:xfrm>
        <a:graphic>
          <a:graphicData uri="http://schemas.openxmlformats.org/presentationml/2006/ole">
            <p:oleObj spid="_x0000_s1033" name="Equation" r:id="rId10" imgW="1066680" imgH="431640" progId="Equation.3">
              <p:embed/>
            </p:oleObj>
          </a:graphicData>
        </a:graphic>
      </p:graphicFrame>
      <p:sp>
        <p:nvSpPr>
          <p:cNvPr id="1035" name="TextBox 23"/>
          <p:cNvSpPr txBox="1">
            <a:spLocks noChangeArrowheads="1"/>
          </p:cNvSpPr>
          <p:nvPr/>
        </p:nvSpPr>
        <p:spPr bwMode="auto">
          <a:xfrm>
            <a:off x="228600" y="457200"/>
            <a:ext cx="5185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1.) M</a:t>
            </a:r>
            <a:r>
              <a:rPr lang="en-US" dirty="0" smtClean="0">
                <a:latin typeface="Calibri" pitchFamily="34" charset="0"/>
              </a:rPr>
              <a:t>ultiple </a:t>
            </a:r>
            <a:r>
              <a:rPr lang="en-US" dirty="0">
                <a:latin typeface="Calibri" pitchFamily="34" charset="0"/>
              </a:rPr>
              <a:t>resistors </a:t>
            </a:r>
            <a:r>
              <a:rPr lang="en-US" dirty="0" smtClean="0">
                <a:latin typeface="Calibri" pitchFamily="34" charset="0"/>
              </a:rPr>
              <a:t>combined </a:t>
            </a:r>
            <a:r>
              <a:rPr lang="en-US" dirty="0">
                <a:latin typeface="Calibri" pitchFamily="34" charset="0"/>
              </a:rPr>
              <a:t>in series and </a:t>
            </a:r>
            <a:r>
              <a:rPr lang="en-US" dirty="0" smtClean="0">
                <a:latin typeface="Calibri" pitchFamily="34" charset="0"/>
              </a:rPr>
              <a:t>parallel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36" name="TextBox 24"/>
          <p:cNvSpPr txBox="1">
            <a:spLocks noChangeArrowheads="1"/>
          </p:cNvSpPr>
          <p:nvPr/>
        </p:nvSpPr>
        <p:spPr bwMode="auto">
          <a:xfrm>
            <a:off x="1828800" y="3429000"/>
            <a:ext cx="620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Series</a:t>
            </a:r>
          </a:p>
        </p:txBody>
      </p:sp>
      <p:sp>
        <p:nvSpPr>
          <p:cNvPr id="1037" name="TextBox 25"/>
          <p:cNvSpPr txBox="1">
            <a:spLocks noChangeArrowheads="1"/>
          </p:cNvSpPr>
          <p:nvPr/>
        </p:nvSpPr>
        <p:spPr bwMode="auto">
          <a:xfrm>
            <a:off x="3962400" y="3429000"/>
            <a:ext cx="307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Parallel – more than 3 unequal resistors</a:t>
            </a:r>
          </a:p>
        </p:txBody>
      </p:sp>
      <p:sp>
        <p:nvSpPr>
          <p:cNvPr id="1038" name="TextBox 26"/>
          <p:cNvSpPr txBox="1">
            <a:spLocks noChangeArrowheads="1"/>
          </p:cNvSpPr>
          <p:nvPr/>
        </p:nvSpPr>
        <p:spPr bwMode="auto">
          <a:xfrm>
            <a:off x="914400" y="6397625"/>
            <a:ext cx="303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Parallel – multiple equal value resistors</a:t>
            </a:r>
          </a:p>
        </p:txBody>
      </p:sp>
      <p:sp>
        <p:nvSpPr>
          <p:cNvPr id="1039" name="TextBox 27"/>
          <p:cNvSpPr txBox="1">
            <a:spLocks noChangeArrowheads="1"/>
          </p:cNvSpPr>
          <p:nvPr/>
        </p:nvSpPr>
        <p:spPr bwMode="auto">
          <a:xfrm>
            <a:off x="4953000" y="6397625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Parallel – two unequal value resistors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EECT111 Notes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6343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2.) </a:t>
            </a:r>
            <a:r>
              <a:rPr lang="en-US" dirty="0" smtClean="0">
                <a:latin typeface="Calibri" pitchFamily="34" charset="0"/>
              </a:rPr>
              <a:t>R</a:t>
            </a:r>
            <a:r>
              <a:rPr lang="en-US" baseline="-25000" dirty="0" smtClean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I</a:t>
            </a:r>
            <a:r>
              <a:rPr lang="en-US" baseline="-25000" dirty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P</a:t>
            </a:r>
            <a:r>
              <a:rPr lang="en-US" baseline="-25000" dirty="0">
                <a:latin typeface="Calibri" pitchFamily="34" charset="0"/>
              </a:rPr>
              <a:t>T</a:t>
            </a:r>
            <a:r>
              <a:rPr lang="en-US" dirty="0">
                <a:latin typeface="Calibri" pitchFamily="34" charset="0"/>
              </a:rPr>
              <a:t>, and all the nodal voltages, branch currents and power</a:t>
            </a:r>
          </a:p>
          <a:p>
            <a:r>
              <a:rPr lang="en-US" dirty="0">
                <a:latin typeface="Calibri" pitchFamily="34" charset="0"/>
              </a:rPr>
              <a:t>      dissipation of a resistor network.</a:t>
            </a: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04800" y="1219200"/>
          <a:ext cx="8572500" cy="4792663"/>
        </p:xfrm>
        <a:graphic>
          <a:graphicData uri="http://schemas.openxmlformats.org/presentationml/2006/ole">
            <p:oleObj spid="_x0000_s3074" name="Worksheet" r:id="rId3" imgW="8877300" imgH="49625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3.) </a:t>
            </a:r>
            <a:r>
              <a:rPr lang="en-US" dirty="0" err="1" smtClean="0">
                <a:latin typeface="Calibri" pitchFamily="34" charset="0"/>
              </a:rPr>
              <a:t>Thevenin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Resistance and Voltage of a resistor network.  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7239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562600" y="4038600"/>
          <a:ext cx="2960688" cy="2590800"/>
        </p:xfrm>
        <a:graphic>
          <a:graphicData uri="http://schemas.openxmlformats.org/presentationml/2006/ole">
            <p:oleObj spid="_x0000_s4098" name="Worksheet" r:id="rId4" imgW="3276600" imgH="28670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</a:rPr>
              <a:t>a.) Capacitors in parallel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6" descr="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19200"/>
            <a:ext cx="4982271" cy="4582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4b.) Two or more unequal capacitors in series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233" y="947391"/>
            <a:ext cx="4715533" cy="4963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4c.)  Capacitors of equal value in series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066800"/>
            <a:ext cx="4724400" cy="5331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4d.) Only 2 Capacitors in series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 descr="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759" y="947391"/>
            <a:ext cx="5058481" cy="4963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159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EECT111 Notes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5a.)  Inductors in series  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5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5582429" cy="5344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277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Microsoft Office Excel 97-2003 Worksheet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Shannon</cp:lastModifiedBy>
  <cp:revision>5</cp:revision>
  <dcterms:created xsi:type="dcterms:W3CDTF">2012-05-04T23:48:43Z</dcterms:created>
  <dcterms:modified xsi:type="dcterms:W3CDTF">2012-05-05T00:15:08Z</dcterms:modified>
</cp:coreProperties>
</file>